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318" r:id="rId2"/>
    <p:sldId id="320" r:id="rId3"/>
    <p:sldId id="319" r:id="rId4"/>
    <p:sldId id="325" r:id="rId5"/>
    <p:sldId id="323" r:id="rId6"/>
    <p:sldId id="324" r:id="rId7"/>
    <p:sldId id="321" r:id="rId8"/>
    <p:sldId id="327" r:id="rId9"/>
    <p:sldId id="337" r:id="rId10"/>
    <p:sldId id="338" r:id="rId11"/>
    <p:sldId id="326" r:id="rId12"/>
    <p:sldId id="322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28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E64"/>
    <a:srgbClr val="00AEEF"/>
    <a:srgbClr val="7965C3"/>
    <a:srgbClr val="17375E"/>
    <a:srgbClr val="99A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005" autoAdjust="0"/>
    <p:restoredTop sz="90931" autoAdjust="0"/>
  </p:normalViewPr>
  <p:slideViewPr>
    <p:cSldViewPr snapToGrid="0" showGuides="1">
      <p:cViewPr>
        <p:scale>
          <a:sx n="80" d="100"/>
          <a:sy n="80" d="100"/>
        </p:scale>
        <p:origin x="-1854" y="-1092"/>
      </p:cViewPr>
      <p:guideLst>
        <p:guide orient="horz" pos="3120"/>
        <p:guide orient="horz" pos="2999"/>
        <p:guide orient="horz" pos="150"/>
        <p:guide pos="189"/>
        <p:guide pos="2880"/>
        <p:guide pos="5576"/>
      </p:guideLst>
    </p:cSldViewPr>
  </p:slideViewPr>
  <p:outlineViewPr>
    <p:cViewPr>
      <p:scale>
        <a:sx n="33" d="100"/>
        <a:sy n="33" d="100"/>
      </p:scale>
      <p:origin x="48" y="45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1A316-DDF2-4716-8B37-9853DB8D8298}" type="datetimeFigureOut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84674-ED39-4E6E-97EE-FEBEC947451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1676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CCE0-4DD8-4E1C-9943-C4C2A0FCC20E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909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888B3-E1CD-4D8C-BB4B-0DB19BE2DD8A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81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3DB0-DBAB-466C-A605-68AFAA430004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6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F26AF-C25D-460A-90FF-1CBACAAD60FB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0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BA93-A26F-4545-A999-7A19CC7946BC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902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E38D-D7D8-4995-B197-7FA659CB6111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5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A121-53B2-4443-9B4A-1447F307F325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1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1ED3-7854-4694-A3CA-B1A84232B2F4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3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6216-B047-4CE6-AE63-65B34DF12F11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10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0428A-73D3-4419-B483-E84ACFC665EF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495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F8BED-9FC1-4509-8011-6BDAC3886EBD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566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5CC7B-B147-4AF9-ABCC-76403673E392}" type="datetime1">
              <a:rPr lang="ru-RU" smtClean="0"/>
              <a:pPr/>
              <a:t>20.05.2019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16A60-BC42-4C76-BD74-989E8971A77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08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2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pd.rkn.gov.ru/" TargetMode="External"/><Relationship Id="rId7" Type="http://schemas.openxmlformats.org/officeDocument/2006/relationships/slide" Target="slide1.xml"/><Relationship Id="rId2" Type="http://schemas.openxmlformats.org/officeDocument/2006/relationships/hyperlink" Target="http://&#1087;&#1077;&#1088;&#1089;&#1086;&#1085;&#1072;&#1083;&#1100;&#1085;&#1099;&#1077;&#1076;&#1072;&#1085;&#1085;&#1099;&#1077;.&#1076;&#1077;&#1090;&#1080;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hyperlink" Target="https://rkn.gov.ru/" TargetMode="External"/><Relationship Id="rId4" Type="http://schemas.openxmlformats.org/officeDocument/2006/relationships/hyperlink" Target="https://eais.rkn.go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hlinkClick r:id="rId2" action="ppaction://hlinksldjump"/>
          </p:cNvPr>
          <p:cNvSpPr/>
          <p:nvPr/>
        </p:nvSpPr>
        <p:spPr>
          <a:xfrm>
            <a:off x="3338601" y="786806"/>
            <a:ext cx="903769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10</a:t>
            </a:r>
            <a:endParaRPr lang="ru-RU" sz="3400" b="1" i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1" name="Скругленный прямоугольник 10">
            <a:hlinkClick r:id="rId3" action="ppaction://hlinksldjump"/>
          </p:cNvPr>
          <p:cNvSpPr/>
          <p:nvPr/>
        </p:nvSpPr>
        <p:spPr>
          <a:xfrm>
            <a:off x="4511720" y="779717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12" name="Скругленный прямоугольник 11">
            <a:hlinkClick r:id="rId4" action="ppaction://hlinksldjump"/>
          </p:cNvPr>
          <p:cNvSpPr/>
          <p:nvPr/>
        </p:nvSpPr>
        <p:spPr>
          <a:xfrm>
            <a:off x="5674213" y="783263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3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6854421" y="783263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4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27" y="1717367"/>
            <a:ext cx="3219926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ИНФОРМАЦИОННАЯ БЕЗОПАСНОСТЬ</a:t>
            </a:r>
            <a:endParaRPr lang="ru-RU" sz="2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Скругленный прямоугольник 14">
            <a:hlinkClick r:id="rId6" action="ppaction://hlinksldjump"/>
          </p:cNvPr>
          <p:cNvSpPr/>
          <p:nvPr/>
        </p:nvSpPr>
        <p:spPr>
          <a:xfrm>
            <a:off x="3331513" y="1747272"/>
            <a:ext cx="910857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16" name="Скругленный прямоугольник 15">
            <a:hlinkClick r:id="rId7" action="ppaction://hlinksldjump"/>
          </p:cNvPr>
          <p:cNvSpPr/>
          <p:nvPr/>
        </p:nvSpPr>
        <p:spPr>
          <a:xfrm>
            <a:off x="4504634" y="1740183"/>
            <a:ext cx="910857" cy="677847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2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7" name="Скругленный прямоугольник 16">
            <a:hlinkClick r:id="rId8" action="ppaction://hlinksldjump"/>
          </p:cNvPr>
          <p:cNvSpPr/>
          <p:nvPr/>
        </p:nvSpPr>
        <p:spPr>
          <a:xfrm>
            <a:off x="5699024" y="1733096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3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8" name="Скругленный прямоугольник 17">
            <a:hlinkClick r:id="rId9" action="ppaction://hlinksldjump"/>
          </p:cNvPr>
          <p:cNvSpPr/>
          <p:nvPr/>
        </p:nvSpPr>
        <p:spPr>
          <a:xfrm>
            <a:off x="6836700" y="171183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4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54130" y="2624673"/>
            <a:ext cx="3085246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СОЦИАЛЬНЫЕ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СЕТИ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Скругленный прямоугольник 19">
            <a:hlinkClick r:id="rId10" action="ppaction://hlinksldjump"/>
          </p:cNvPr>
          <p:cNvSpPr/>
          <p:nvPr/>
        </p:nvSpPr>
        <p:spPr>
          <a:xfrm>
            <a:off x="3345692" y="266521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10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Скругленный прямоугольник 20">
            <a:hlinkClick r:id="rId11" action="ppaction://hlinksldjump"/>
          </p:cNvPr>
          <p:cNvSpPr/>
          <p:nvPr/>
        </p:nvSpPr>
        <p:spPr>
          <a:xfrm>
            <a:off x="4508180" y="2658121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Скругленный прямоугольник 21">
            <a:hlinkClick r:id="rId12" action="ppaction://hlinksldjump"/>
          </p:cNvPr>
          <p:cNvSpPr/>
          <p:nvPr/>
        </p:nvSpPr>
        <p:spPr>
          <a:xfrm>
            <a:off x="5702570" y="2661667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Скругленный прямоугольник 22">
            <a:hlinkClick r:id="rId13" action="ppaction://hlinksldjump"/>
          </p:cNvPr>
          <p:cNvSpPr/>
          <p:nvPr/>
        </p:nvSpPr>
        <p:spPr>
          <a:xfrm>
            <a:off x="6850879" y="2661667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187098" y="74427"/>
            <a:ext cx="7974" cy="4304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1727" y="641496"/>
            <a:ext cx="9142273" cy="17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18693" y="186290"/>
            <a:ext cx="30852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  <a:endParaRPr lang="ru-RU" sz="20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141322" y="211099"/>
            <a:ext cx="30852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СЛОЖНОСТЬ:</a:t>
            </a:r>
            <a:endParaRPr lang="ru-RU" sz="20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1247" y="770376"/>
            <a:ext cx="3092947" cy="83099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ПЕРСОНАЛЬНЫЕ ДАННЫЕ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1727" y="1632303"/>
            <a:ext cx="7880532" cy="11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4380590" y="648584"/>
            <a:ext cx="0" cy="373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553710" y="641496"/>
            <a:ext cx="0" cy="3742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712653" y="641496"/>
            <a:ext cx="0" cy="3742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727" y="2560875"/>
            <a:ext cx="78805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727" y="3466196"/>
            <a:ext cx="78805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25774" y="3734009"/>
            <a:ext cx="308524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УГАДАЙ-КА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Скругленный прямоугольник 28">
            <a:hlinkClick r:id="rId14" action="ppaction://hlinksldjump"/>
          </p:cNvPr>
          <p:cNvSpPr/>
          <p:nvPr/>
        </p:nvSpPr>
        <p:spPr>
          <a:xfrm>
            <a:off x="3338603" y="3593782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30" name="Скругленный прямоугольник 29">
            <a:hlinkClick r:id="rId15" action="ppaction://hlinksldjump"/>
          </p:cNvPr>
          <p:cNvSpPr/>
          <p:nvPr/>
        </p:nvSpPr>
        <p:spPr>
          <a:xfrm>
            <a:off x="4501091" y="3586693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31" name="Скругленный прямоугольник 30">
            <a:hlinkClick r:id="rId16" action="ppaction://hlinksldjump"/>
          </p:cNvPr>
          <p:cNvSpPr/>
          <p:nvPr/>
        </p:nvSpPr>
        <p:spPr>
          <a:xfrm>
            <a:off x="5695481" y="3590239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32" name="Скругленный прямоугольник 31">
            <a:hlinkClick r:id="rId17" action="ppaction://hlinksldjump"/>
          </p:cNvPr>
          <p:cNvSpPr/>
          <p:nvPr/>
        </p:nvSpPr>
        <p:spPr>
          <a:xfrm>
            <a:off x="6843790" y="3590239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4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727" y="4377753"/>
            <a:ext cx="89615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7882258" y="681160"/>
            <a:ext cx="1" cy="36965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8170393" y="244547"/>
            <a:ext cx="601640" cy="4450700"/>
          </a:xfrm>
          <a:prstGeom prst="rect">
            <a:avLst/>
          </a:prstGeom>
          <a:noFill/>
        </p:spPr>
        <p:txBody>
          <a:bodyPr vert="wordArtVert" wrap="square" lIns="91440" tIns="45720" rIns="91440" bIns="45720" anchor="ctr" anchorCtr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000" b="1" kern="0" cap="none" spc="-3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1" name="Скругленный прямоугольник 80">
            <a:hlinkClick r:id="rId18" action="ppaction://hlinksldjump"/>
          </p:cNvPr>
          <p:cNvSpPr/>
          <p:nvPr/>
        </p:nvSpPr>
        <p:spPr>
          <a:xfrm>
            <a:off x="3480404" y="4535751"/>
            <a:ext cx="1766750" cy="44825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Правила</a:t>
            </a:r>
            <a:endParaRPr lang="ru-RU" sz="2400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2" name="Скругленный прямоугольник 81">
            <a:hlinkClick r:id="rId19" action="ppaction://hlinksldjump"/>
          </p:cNvPr>
          <p:cNvSpPr/>
          <p:nvPr/>
        </p:nvSpPr>
        <p:spPr>
          <a:xfrm>
            <a:off x="5603393" y="4535751"/>
            <a:ext cx="3065710" cy="44825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Полезные ссылки</a:t>
            </a:r>
            <a:endParaRPr lang="ru-RU" sz="2400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Скругленный прямоугольник 43">
            <a:hlinkClick r:id="rId20" action="ppaction://hlinksldjump"/>
          </p:cNvPr>
          <p:cNvSpPr/>
          <p:nvPr/>
        </p:nvSpPr>
        <p:spPr>
          <a:xfrm>
            <a:off x="7950214" y="2048780"/>
            <a:ext cx="1129987" cy="949583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spc="50" dirty="0" smtClean="0">
                <a:ln w="11430"/>
                <a:solidFill>
                  <a:srgbClr val="00A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СУПЕР </a:t>
            </a:r>
          </a:p>
          <a:p>
            <a:pPr algn="ctr"/>
            <a:r>
              <a:rPr lang="ru-RU" sz="2200" b="1" spc="50" dirty="0" smtClean="0">
                <a:ln w="11430"/>
                <a:solidFill>
                  <a:srgbClr val="00A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</a:t>
            </a:r>
            <a:endParaRPr lang="en-US" sz="2200" b="1" spc="50" dirty="0" smtClean="0">
              <a:ln w="11430"/>
              <a:solidFill>
                <a:srgbClr val="00A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0118" y="97660"/>
            <a:ext cx="8623004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Правила: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Класс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делится на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3 команды. Каждая команда по очереди выбирает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тему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сложность вопроса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 баллах, которые они получат, если найдут верное решение. Выбрав вопрос, один из участников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команды зачитывает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диалог на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слайде и после совещания команда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дает ответ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 может продолжаться:</a:t>
            </a:r>
            <a:b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- по времени</a:t>
            </a:r>
            <a:r>
              <a:rPr lang="en-US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; </a:t>
            </a:r>
            <a:br>
              <a:rPr lang="en-US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-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до набора командой определенного количества баллов (например 100 баллов)</a:t>
            </a:r>
            <a:r>
              <a:rPr lang="en-US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;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b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- пока не закончатся все вопросы</a:t>
            </a:r>
            <a:r>
              <a:rPr lang="en-US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;</a:t>
            </a:r>
            <a:endParaRPr lang="ru-RU" sz="1400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Выигрывает команда, которая заработает больше всех баллов.</a:t>
            </a:r>
            <a:endParaRPr lang="en-US" sz="1400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Супер Игра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команды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делают ставки, записывая их на листе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бумаги,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но не выше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своих ранее набранных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баллов. По истечении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60 секунд команды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одновременно показывают ответ на листочке и ставку в баллах. В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случае правильного ответа счёт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команды 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увеличивается на сумму ставки, иначе – уменьшается на неё же.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Победителем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игры объявляется та команда, которая 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набрала </a:t>
            </a:r>
            <a:r>
              <a:rPr lang="ru-RU" sz="14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наибольшую сумму очков</a:t>
            </a: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.</a:t>
            </a:r>
            <a:b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                                </a:t>
            </a:r>
            <a:r>
              <a:rPr lang="ru-RU" sz="13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* В качестве приза команде победителей не возбраняются </a:t>
            </a:r>
            <a:r>
              <a:rPr lang="ru-RU" sz="13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5</a:t>
            </a:r>
            <a:r>
              <a:rPr lang="ru-RU" sz="13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по информатике </a:t>
            </a:r>
            <a:r>
              <a:rPr lang="ru-RU" sz="13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  <a:sym typeface="Wingdings" panose="05000000000000000000" pitchFamily="2" charset="2"/>
              </a:rPr>
              <a:t></a:t>
            </a:r>
            <a:endParaRPr lang="ru-RU" sz="1300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4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8487" y="0"/>
            <a:ext cx="653549" cy="6535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риента\Desktop\ркн\презентация\фото\idx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010" y="1408260"/>
            <a:ext cx="2571750" cy="17145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7213" y="159489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13862" y="118944"/>
            <a:ext cx="731520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Друг устраивает вечеринку в выходные, и все ваши друзья приглашены. Правильно ли будет разместить дату, время и место на сайте, потому что тогда у каждого будут детали этой встречи.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ДА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НЕТ</a:t>
            </a:r>
          </a:p>
          <a:p>
            <a:pPr algn="ctr">
              <a:lnSpc>
                <a:spcPct val="150000"/>
              </a:lnSpc>
            </a:pPr>
            <a:endParaRPr lang="ru-RU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8344" y="2785730"/>
            <a:ext cx="8516679" cy="180753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Правильный ответ Нет. Ты никогда не можешь знать точно, кто имеет доступ к информации, которую публикуешь на сайте. То, что ты разместишь на сайте, может повлиять на твою личную безопасность - особенно, если говоришь людям, где собираешься быть в определенное время.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7213" y="159489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0118" y="639943"/>
            <a:ext cx="86230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Персональные данные состоят из: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ФИО, возраст, домашний адрес и номер телефона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Группа крови, отпечатки пальцев, медицинские диагнозы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Сведения об образовании, фотографии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Все вышеперечисленное. Персональные данные - это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информация, по которой тебя можно идентифицировать</a:t>
            </a:r>
            <a:endParaRPr lang="ru-RU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7B4BB17-97D7-42C1-80CD-D172A39B1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119" y="1477925"/>
            <a:ext cx="1581383" cy="343846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25ECC49-039B-4BF3-8F4B-54D954891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638" y="2583711"/>
            <a:ext cx="274520" cy="274732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393403" y="3476842"/>
            <a:ext cx="6475228" cy="99707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Все вышеперечисленное. Персональные данные - это </a:t>
            </a:r>
          </a:p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информация, по которой тебя можно идентифицировать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7213" y="159489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53562" y="1299151"/>
            <a:ext cx="528438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ru-RU" b="1" u="sng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Никнэйм или псевдоним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ФИО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Адрес, где ты живешь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Адрес, где ты учишься</a:t>
            </a:r>
            <a:endParaRPr lang="ru-RU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3403" y="3625702"/>
            <a:ext cx="6666616" cy="84821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ФИО и адрес места жительства позволяет идентифицировать вашу виртуальную личность в реальной жизни.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pic>
        <p:nvPicPr>
          <p:cNvPr id="19458" name="Picture 2" descr="C:\Users\Ориента\Desktop\ркн\презентация\фото\scene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043" y="1733848"/>
            <a:ext cx="2288437" cy="171632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69858" y="537162"/>
            <a:ext cx="862300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При заполнении онлайн-формы для ввода данных, </a:t>
            </a:r>
            <a:b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которые будут опубликованы, какие данные не стоит указывать? </a:t>
            </a:r>
          </a:p>
          <a:p>
            <a:pPr algn="ctr">
              <a:lnSpc>
                <a:spcPct val="150000"/>
              </a:lnSpc>
            </a:pPr>
            <a:r>
              <a:rPr lang="ru-RU" sz="1600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(допускается несколько вариантов)</a:t>
            </a: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7213" y="159489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3279" y="1001427"/>
            <a:ext cx="81977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Добрый день! Меня зовут Марина, мне 16 лет. Недавно кто-то взломал мой аккаунт ВКонтакте и стал размещать на моей стене неприличные изображения. А еще оскорблять от моего имени друзей в комментариях. Обо всем я узнала от подруги, так как на даче, где я была, не было интернета. </a:t>
            </a: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Я восстановила доступ к аккаунту и поменяла пароль, но было уже поздно. Многие удалили меня из друзей и добавили в «черный список», а кое-кто даже перестал со мной разговаривать. Я несколько лет вела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Эту страницу, у меня была почти тысяча подписчиков,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а теперь все пропало. Подскажите, как мне поступить? </a:t>
            </a:r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2650" y="1275907"/>
            <a:ext cx="6666616" cy="326180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В этой ситуации для восстановления репутации школьнице можно порекомендовать следующие действия: </a:t>
            </a:r>
            <a:endParaRPr lang="en-US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Сменить пароли к аккаунтам на других онлайн-ресурсах. </a:t>
            </a:r>
            <a:endParaRPr lang="en-US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Удалить все неприятные сообщения со своей страницы. </a:t>
            </a:r>
            <a:endParaRPr lang="en-US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Разместить на странице пост, разъясняющий причины произошедшего, извиниться перед читателями.</a:t>
            </a:r>
            <a:endParaRPr lang="en-US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endParaRPr lang="en-US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Чтобы избежать подобной проблемы, следует : </a:t>
            </a:r>
            <a:endParaRPr lang="en-US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 использовать сложные пароли и двухэтапную систему аутентификации</a:t>
            </a:r>
            <a:r>
              <a:rPr lang="en-US" sz="1600" dirty="0" smtClean="0">
                <a:solidFill>
                  <a:srgbClr val="7030A0"/>
                </a:solidFill>
                <a:latin typeface="Comic Sans MS" pitchFamily="66" charset="0"/>
              </a:rPr>
              <a:t>;</a:t>
            </a: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 установить антивирусные программы на все устройства, с которых осуществляется выход в Интернет.</a:t>
            </a:r>
            <a:endParaRPr lang="en-US" sz="1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35932" y="143741"/>
            <a:ext cx="862300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 – с Вами приключилась Беда».</a:t>
            </a:r>
          </a:p>
          <a:p>
            <a:pPr algn="ctr">
              <a:lnSpc>
                <a:spcPct val="150000"/>
              </a:lnSpc>
            </a:pPr>
            <a:r>
              <a:rPr lang="ru-RU" sz="1600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(что необходимо сделать в данной ситуации?)</a:t>
            </a:r>
          </a:p>
        </p:txBody>
      </p:sp>
      <p:pic>
        <p:nvPicPr>
          <p:cNvPr id="1026" name="Picture 2" descr="C:\Users\Ориента\Desktop\ркн\презентация\фото\galya-perso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664" y="3625702"/>
            <a:ext cx="2000335" cy="15177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9379" y="990800"/>
            <a:ext cx="809137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Специальные вредоносные программы, которые создаются злоумышленниками для получения какой-либо выгоды.</a:t>
            </a:r>
          </a:p>
          <a:p>
            <a:pPr algn="ctr"/>
            <a:endParaRPr lang="ru-RU" sz="2000" b="1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Антивирусы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Операционная система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Вирусы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Интернет </a:t>
            </a:r>
          </a:p>
          <a:p>
            <a:pPr marL="285750" indent="-285750" algn="ctr">
              <a:buFontTx/>
              <a:buChar char="-"/>
            </a:pPr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78925" y="3927142"/>
            <a:ext cx="3179134" cy="59887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Вирусы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5276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02019" y="184846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10</a:t>
            </a:r>
          </a:p>
        </p:txBody>
      </p:sp>
      <p:pic>
        <p:nvPicPr>
          <p:cNvPr id="1027" name="Picture 3" descr="C:\Users\Бобылев\Desktop\Уроки для детей\8pic56bf9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399" y="2444483"/>
            <a:ext cx="3019675" cy="269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обылев\Desktop\Уроки для детей\34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301" y="2878289"/>
            <a:ext cx="3620195" cy="208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9379" y="948268"/>
            <a:ext cx="80913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Ты общаешься в социальной сети со своими друзьями. Неожиданно от незнакомого тебе человека приходит сообщение: «Привет, у тебя отличные фото! Только у меня все равно круче! Жми скорее сюда!». Предлагается перейти по ссылке для просмотра фотографий. Как следует поступить в данной ситуации?</a:t>
            </a:r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0243" y="2349795"/>
            <a:ext cx="5326871" cy="215841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Лучше по таким ссылкам не переходить, поскольку очень велик шанс попасть на фишинговый сайт. </a:t>
            </a:r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При переходе на такие сайты Ваши личные данные, логины, пароли могут быть скопированы. Мошенники </a:t>
            </a:r>
            <a:r>
              <a:rPr lang="ru-RU" sz="1600" b="1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часто взламывают аккаунты пользователей социальных сетей, а потом от их лица делают рассылки их родственникам и знакомым.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5276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02019" y="184846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7933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риента\Desktop\Acessorios-para-note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2889" y="2573086"/>
            <a:ext cx="5310990" cy="235201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9379" y="948268"/>
            <a:ext cx="80913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На одном из интернет-сайтов Вы нашли нужный Вам товар со скидкой в </a:t>
            </a:r>
            <a:r>
              <a:rPr lang="ru-RU" sz="20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90%! </a:t>
            </a: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Таймер обратного отчета показывает, что скидка на товар закончится через 30 минут. Стоит ли торопиться и заказывать товар?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ДА, такой шанс выпадает один раз.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Нет, еще подумаю. </a:t>
            </a:r>
          </a:p>
          <a:p>
            <a:pPr algn="ctr"/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0122" y="2339161"/>
            <a:ext cx="5326871" cy="215841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Очень часто сайты-мошенники копируют дизайн известных брендов, прежде чем заказывать товар – ознакомьтесь в Интернете с отзывами других покупателей.</a:t>
            </a:r>
          </a:p>
          <a:p>
            <a:pPr algn="ctr"/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Посмотрите историю создания доменного имени, если сайт зарегистрирован совсем недавно, лучше на такой сайте ничего не заказывать.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5276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02019" y="184846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407933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404" y="1001427"/>
            <a:ext cx="81977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Добрый день! Меня зовут Егор, мне 16 лет. Я тут увидел в интернете рекламу новой онлайн игры. Для того чтобы в нее поиграть, нужно было зарегистрироваться на сайте и указать номер мобильного, что я и сделал. </a:t>
            </a: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 результате игра мне совсем не понравилась, и я быстро забыл про нее. А через несколько дней мне на телефон стали приходить СМС-ки с рекламой </a:t>
            </a:r>
            <a:b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 разных номеров. Я удалил свой аккаунт на сайте игры, </a:t>
            </a:r>
            <a:b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но это не помогло, СМС-ки продолжают приходить. </a:t>
            </a:r>
            <a:b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Подскажите, как от них избавиться?</a:t>
            </a:r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5447" y="1075406"/>
            <a:ext cx="6666616" cy="326180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В данном случае мы имеем дело со спамом — рассылкой коммерческой и иной рекламы.</a:t>
            </a:r>
          </a:p>
          <a:p>
            <a:pPr algn="ctr">
              <a:defRPr/>
            </a:pPr>
            <a:endParaRPr lang="ru-RU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Как видно из письма, проблема, скорее всего, возникла после того, как школьник ввел свой номер телефона на сайте игры.</a:t>
            </a:r>
          </a:p>
          <a:p>
            <a:pPr algn="ctr">
              <a:defRPr/>
            </a:pPr>
            <a:endParaRPr lang="ru-RU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 В этом случае необходимо обратиться к оператору, предоставляющему услуги сотовой связи, и подключить опцию «блокировка отправлений с коротких номеров». Также это можно сделать самостоятельно в личном кабинете на сайте оператора. Для того чтобы подобные проблемы не возникали вновь, важно не оставлять номер мобильного телефона на незнакомых и непроверенных онлайн-ресурсах.</a:t>
            </a:r>
            <a:endParaRPr lang="en-US" sz="1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35932" y="143741"/>
            <a:ext cx="862300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 – с Вами приключилась Беда».</a:t>
            </a:r>
          </a:p>
          <a:p>
            <a:pPr algn="ctr">
              <a:lnSpc>
                <a:spcPct val="150000"/>
              </a:lnSpc>
            </a:pPr>
            <a:r>
              <a:rPr lang="ru-RU" sz="1600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(что необходимо сделать в данной ситуации?)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2019" y="184846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40</a:t>
            </a:r>
          </a:p>
        </p:txBody>
      </p:sp>
      <p:pic>
        <p:nvPicPr>
          <p:cNvPr id="2050" name="Picture 2" descr="C:\Users\Ориента\Desktop\6666_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84654" y="2911019"/>
            <a:ext cx="18288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39245" y="852578"/>
            <a:ext cx="721944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Можешь ли ты контролировать размещение 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своих фотографий, если выкладываешь 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их в социальные сети?</a:t>
            </a:r>
            <a:endParaRPr lang="en-US" sz="2000" b="1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ДА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НЕТ</a:t>
            </a:r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9219" y="3338621"/>
            <a:ext cx="7825561" cy="119084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Правильный ответ: НЕТ.</a:t>
            </a:r>
          </a:p>
          <a:p>
            <a:pPr algn="ctr"/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При публикации фотографий в социальной сети, вы даете другим возможность на их загрузку, изменение или даже использование их в рекламе! Всегда проверяйте, что вы установили настройки приватности.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5276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187843" y="187841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10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17411" name="Picture 3" descr="C:\Users\Ориента\Desktop\ркн\презентация\фото\scene1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805" y="1052918"/>
            <a:ext cx="2769782" cy="2077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399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163" y="788774"/>
            <a:ext cx="772987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Какие файлы ты разместишь 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 социальных сетях?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Все, что захочу, это смешно и интересно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Сначала подумаю. Буду ли я чувствовать себя комфортно,</a:t>
            </a:r>
            <a:b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если родители, учителя увидят то, что я публикую?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Фотографии, ФИО, адрес</a:t>
            </a:r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7201" y="3499352"/>
            <a:ext cx="8496794" cy="103135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Важно сначала подумать, прежде чем публиковать что-то. Всю информацию из твоего профиля - комментарии, фотографии, аудиозаписи - могут увидеть тысячи людей и эта информация никогда не будет полностью стерта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5276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70123" y="18075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2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18434" name="Picture 2" descr="C:\Users\Ориента\Desktop\ркн\презентация\фото\scene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2591" y="1503631"/>
            <a:ext cx="2634451" cy="1975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риента\Desktop\scene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3144" y="2967858"/>
            <a:ext cx="2900855" cy="217564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288" y="780992"/>
            <a:ext cx="828331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Может ли твой друг заходить в твой аккаунт и отправлять от твоего имени сообщения?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Да, потому что он мой друг, и я ему доверяю.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Нет. Имея доступ к твоему аккаунту, друг может иметь доступ не только к тем файлам, которые ты разрешил смотреть, но и ко всем остальным данным.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1776" y="3416227"/>
            <a:ext cx="5979225" cy="103135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Имея доступ к твоему аккаунту друг может смотреть твою переписку, личные фотографии, а также доступ ко всем остальным данным.</a:t>
            </a:r>
            <a:endParaRPr lang="ru-RU" sz="1600" b="1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5276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70123" y="18075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30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риента\Desktop\test-fals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075" y="3367456"/>
            <a:ext cx="1816925" cy="177604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6404" y="965802"/>
            <a:ext cx="8197701" cy="374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Здравствуйте! Меня зовут Настя, мне 15 лет. Недавно я познакомилась с парнем в социальной сети. Он был знакомым моей подруги и показался мне интересным. Мы стали общаться, оказалось, что у нас много общего. Мы рассказывали друг другу о себе, о том, где учимся, путешествуем. Вообще-то я скрытная, и профиль у меня только для друзей, но с ним я, кажется, позволила себе лишнего. Однажды он предложил встретиться. Я немного испугалась и отказала ему. Он сказал, что знает, где я учусь и где живу, обещал подстеречь по дороге из школы домой. Я не знаю, правда это, или он меня просто запугивает. Мне действительно страшно.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Подскажите, как мне быть?</a:t>
            </a:r>
            <a:endParaRPr lang="ru-RU" sz="1600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9375" y="1010899"/>
            <a:ext cx="7885216" cy="3598213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Внимательно изучить общие контакты и понять, какую информацию о школьнице шантажист мог узнать косвенно от третьих лиц, например прочитать на страницах и в профилях друзей. 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Рассказать или показать историю переписки взрослым (родителям, учителям), чтобы они могли предпринять действия по защите школьницы, вплоть до обращения в правоохранительные органы. 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В случае если шантажист снова выйдет на связь, сообщить ему обо всех предпринятых действиях и добавить его в «черный список». </a:t>
            </a:r>
          </a:p>
          <a:p>
            <a:pPr algn="ctr">
              <a:defRPr/>
            </a:pPr>
            <a:endParaRPr lang="ru-RU" sz="16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Чтобы избежать подобной проблемы,  советуем: 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с большой осторожностью добавлять незнакомцев в друзья и вступать с ними в переписку, даже если они являются друзьями друзей. 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7030A0"/>
                </a:solidFill>
                <a:latin typeface="Comic Sans MS" pitchFamily="66" charset="0"/>
              </a:rPr>
              <a:t>• не сообщать личную информацию незнакомцам. Даже если она кажется безобидной, она может быть легко использована против жертвы.</a:t>
            </a:r>
            <a:endParaRPr lang="en-US" sz="1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35932" y="143741"/>
            <a:ext cx="862300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 – с Вами приключилась Беда».</a:t>
            </a:r>
          </a:p>
          <a:p>
            <a:pPr algn="ctr">
              <a:lnSpc>
                <a:spcPct val="150000"/>
              </a:lnSpc>
            </a:pPr>
            <a:r>
              <a:rPr lang="ru-RU" sz="1600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(что необходимо сделать в данной ситуации?)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0123" y="18075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40</a:t>
            </a:r>
            <a:endParaRPr lang="ru-RU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96404" y="1951427"/>
            <a:ext cx="819770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00" dirty="0" smtClean="0">
                <a:solidFill>
                  <a:srgbClr val="17375E"/>
                </a:solidFill>
                <a:latin typeface="Times New Roman" pitchFamily="18" charset="0"/>
              </a:rPr>
              <a:t>Этот ресурс — </a:t>
            </a:r>
            <a:r>
              <a:rPr lang="en-US" sz="2600" dirty="0" smtClean="0">
                <a:solidFill>
                  <a:srgbClr val="17375E"/>
                </a:solidFill>
                <a:latin typeface="Times New Roman" pitchFamily="18" charset="0"/>
              </a:rPr>
              <a:t> </a:t>
            </a:r>
            <a:r>
              <a:rPr lang="ru-RU" sz="2600" dirty="0" smtClean="0">
                <a:solidFill>
                  <a:srgbClr val="17375E"/>
                </a:solidFill>
                <a:latin typeface="Times New Roman" pitchFamily="18" charset="0"/>
              </a:rPr>
              <a:t>самый популярный поисковик в России</a:t>
            </a:r>
            <a:endParaRPr lang="ru-RU" sz="2600" dirty="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5035" y="3047634"/>
            <a:ext cx="3265716" cy="149022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dirty="0" err="1" smtClean="0">
                <a:solidFill>
                  <a:srgbClr val="7030A0"/>
                </a:solidFill>
                <a:latin typeface="Comic Sans MS" pitchFamily="66" charset="0"/>
              </a:rPr>
              <a:t>Яндекс</a:t>
            </a:r>
            <a:endParaRPr lang="en-US" sz="2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006931" y="214991"/>
            <a:ext cx="7052004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Игра-угадайка</a:t>
            </a: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: насколько хорошо Вы знакомы </a:t>
            </a:r>
            <a:b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 различными </a:t>
            </a: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онлайн-ресурсами</a:t>
            </a:r>
            <a:endParaRPr lang="ru-RU" sz="1600" u="sng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1642" y="24494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16404" y="1725802"/>
            <a:ext cx="8197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17375E"/>
                </a:solidFill>
                <a:latin typeface="Times New Roman" pitchFamily="18" charset="0"/>
              </a:rPr>
              <a:t>Для просмотра всех роликов, размещенных на этом ресурсе, понадобится более 1</a:t>
            </a:r>
            <a:r>
              <a:rPr lang="en-US" sz="2400" dirty="0" smtClean="0">
                <a:solidFill>
                  <a:srgbClr val="17375E"/>
                </a:solidFill>
                <a:latin typeface="Times New Roman" pitchFamily="18" charset="0"/>
              </a:rPr>
              <a:t>8</a:t>
            </a:r>
            <a:r>
              <a:rPr lang="ru-RU" sz="2400" dirty="0" smtClean="0">
                <a:solidFill>
                  <a:srgbClr val="17375E"/>
                </a:solidFill>
                <a:latin typeface="Times New Roman" pitchFamily="18" charset="0"/>
              </a:rPr>
              <a:t>00 лет</a:t>
            </a:r>
            <a:endParaRPr lang="ru-RU" sz="2400" dirty="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5035" y="3047634"/>
            <a:ext cx="3265716" cy="149022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dirty="0" err="1" smtClean="0">
                <a:solidFill>
                  <a:srgbClr val="7030A0"/>
                </a:solidFill>
                <a:latin typeface="Comic Sans MS" pitchFamily="66" charset="0"/>
              </a:rPr>
              <a:t>Ютуб</a:t>
            </a:r>
            <a:endParaRPr lang="en-US" sz="2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17513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91642" y="24494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</a:t>
            </a:r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06931" y="214991"/>
            <a:ext cx="7052004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Игра-угадайка</a:t>
            </a: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: насколько хорошо Вы знакомы </a:t>
            </a:r>
            <a:b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 различными </a:t>
            </a: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онлайн-ресурсами</a:t>
            </a:r>
            <a:endParaRPr lang="ru-RU" sz="1600" u="sng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40153" y="1500177"/>
            <a:ext cx="88375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17375E"/>
                </a:solidFill>
                <a:latin typeface="Times New Roman" pitchFamily="18" charset="0"/>
              </a:rPr>
              <a:t>Этот ресурс начинался как закрытое приложение к форуму </a:t>
            </a:r>
            <a:br>
              <a:rPr lang="ru-RU" sz="2400" dirty="0" smtClean="0">
                <a:solidFill>
                  <a:srgbClr val="17375E"/>
                </a:solidFill>
                <a:latin typeface="Times New Roman" pitchFamily="18" charset="0"/>
              </a:rPr>
            </a:br>
            <a:r>
              <a:rPr lang="ru-RU" sz="2400" dirty="0" smtClean="0">
                <a:solidFill>
                  <a:srgbClr val="17375E"/>
                </a:solidFill>
                <a:latin typeface="Times New Roman" pitchFamily="18" charset="0"/>
              </a:rPr>
              <a:t>Санкт-Петербургского государственного  университета.</a:t>
            </a:r>
          </a:p>
          <a:p>
            <a:pPr algn="ctr">
              <a:defRPr/>
            </a:pPr>
            <a:endParaRPr lang="ru-RU" sz="2400" dirty="0" smtClean="0">
              <a:solidFill>
                <a:srgbClr val="17375E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Сегодня это одна из самых известных социальных сетей в Мире!</a:t>
            </a:r>
            <a:endParaRPr lang="ru-RU" sz="2400" dirty="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5035" y="3047634"/>
            <a:ext cx="3265716" cy="149022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dirty="0" smtClean="0">
                <a:solidFill>
                  <a:srgbClr val="7030A0"/>
                </a:solidFill>
                <a:latin typeface="Comic Sans MS" pitchFamily="66" charset="0"/>
              </a:rPr>
              <a:t>Вконтакте</a:t>
            </a:r>
            <a:endParaRPr lang="en-US" sz="2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53138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91642" y="24494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06931" y="214991"/>
            <a:ext cx="7052004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Игра-угадайка</a:t>
            </a: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: насколько хорошо Вы знакомы </a:t>
            </a:r>
            <a:b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 различными </a:t>
            </a: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онлайн-ресурсами</a:t>
            </a:r>
            <a:endParaRPr lang="ru-RU" sz="1600" u="sng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28278" y="1678302"/>
            <a:ext cx="88375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17375E"/>
                </a:solidFill>
                <a:latin typeface="Times New Roman" pitchFamily="18" charset="0"/>
              </a:rPr>
              <a:t>Данный ресурс ежедневно посещают сотни миллионов людей, жаждущих знаний и просвещения. </a:t>
            </a:r>
            <a:endParaRPr lang="ru-RU" sz="2400" dirty="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5035" y="3047634"/>
            <a:ext cx="3265716" cy="149022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dirty="0" err="1" smtClean="0">
                <a:solidFill>
                  <a:srgbClr val="7030A0"/>
                </a:solidFill>
                <a:latin typeface="Comic Sans MS" pitchFamily="66" charset="0"/>
              </a:rPr>
              <a:t>Википедия</a:t>
            </a:r>
            <a:endParaRPr lang="en-US" sz="2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43471" y="4662615"/>
            <a:ext cx="1541721" cy="3502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Ответ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2752" y="153138"/>
            <a:ext cx="754906" cy="75490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91642" y="244940"/>
            <a:ext cx="914400" cy="68048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40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06931" y="214991"/>
            <a:ext cx="7052004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Игра-угадайка</a:t>
            </a: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: насколько хорошо Вы знакомы </a:t>
            </a:r>
            <a:b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1700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 различными </a:t>
            </a:r>
            <a:r>
              <a:rPr lang="ru-RU" sz="1700" b="1" u="sng" dirty="0" err="1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онлайн-ресурсами</a:t>
            </a:r>
            <a:endParaRPr lang="ru-RU" sz="1600" u="sng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93189" y="172478"/>
            <a:ext cx="2511947" cy="551917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/>
          <a:scene3d>
            <a:camera prst="orthographicFront"/>
            <a:lightRig rig="threePt" dir="t"/>
          </a:scene3d>
          <a:sp3d prstMaterial="metal"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pc="50" dirty="0" smtClean="0">
                <a:ln w="11430"/>
                <a:solidFill>
                  <a:srgbClr val="00A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СУПЕР ИГРА</a:t>
            </a:r>
            <a:endParaRPr lang="en-US" sz="2400" b="1" spc="50" dirty="0" smtClean="0">
              <a:ln w="11430"/>
              <a:solidFill>
                <a:srgbClr val="00A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8131" y="3959295"/>
            <a:ext cx="8930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Как называется Федеральная </a:t>
            </a: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служба, которая является Уполномоченным органом </a:t>
            </a: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по </a:t>
            </a: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защите прав субъектов персональных данных?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891315"/>
            <a:ext cx="909451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	</a:t>
            </a:r>
            <a:r>
              <a:rPr lang="ru-RU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Правила</a:t>
            </a: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: к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оманды </a:t>
            </a:r>
            <a:r>
              <a:rPr lang="ru-RU" sz="17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делают ставки, записывая их на листе 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бумаги, </a:t>
            </a:r>
            <a:r>
              <a:rPr lang="ru-RU" sz="17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но не 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выше своих ранее набранных </a:t>
            </a:r>
            <a:r>
              <a:rPr lang="ru-RU" sz="17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баллов. По истечении 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60 секунд команды 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одновременно показывают </a:t>
            </a:r>
            <a:r>
              <a:rPr lang="ru-RU" sz="1700" b="1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ответ на листочке и ставку в баллах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. В </a:t>
            </a:r>
            <a:r>
              <a:rPr lang="ru-RU" sz="17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случае правильного ответа счёт 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команды  </a:t>
            </a:r>
            <a:r>
              <a:rPr lang="ru-RU" sz="17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увеличивается на сумму ставки, иначе – уменьшается на неё же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marL="285750" indent="-285750" algn="ctr"/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marL="285750" indent="-285750" algn="ctr"/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	Победителем </a:t>
            </a:r>
            <a:r>
              <a:rPr lang="ru-RU" sz="17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игры объявляется та команда, </a:t>
            </a:r>
            <a:endParaRPr lang="ru-RU" sz="1700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 marL="285750" indent="-285750" algn="ctr"/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которая набрала </a:t>
            </a:r>
            <a:r>
              <a:rPr lang="ru-RU" sz="1700" dirty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наибольшую сумму очков</a:t>
            </a:r>
            <a:r>
              <a:rPr lang="ru-RU" sz="1700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</a:br>
            <a:endParaRPr lang="ru-RU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5" name="Picture 7" descr="C:\Users\Ориента\Desktop\ркн\презентация\фото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2880" y="106881"/>
            <a:ext cx="629799" cy="629799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808457" y="3107305"/>
            <a:ext cx="1222224" cy="44825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Старт</a:t>
            </a:r>
            <a:endParaRPr lang="ru-RU" sz="2400" b="1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351317" y="3182600"/>
            <a:ext cx="5913909" cy="332509"/>
          </a:xfrm>
          <a:prstGeom prst="roundRect">
            <a:avLst/>
          </a:prstGeom>
          <a:noFill/>
          <a:ln w="38100">
            <a:solidFill>
              <a:srgbClr val="00DE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51317" y="3182588"/>
            <a:ext cx="5913909" cy="33734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90692" y="3496170"/>
            <a:ext cx="5913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10               20               30               40               50               60</a:t>
            </a:r>
            <a:endParaRPr lang="ru-RU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0118" y="1963"/>
            <a:ext cx="86230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u="sng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Полезные ссылки:</a:t>
            </a:r>
          </a:p>
          <a:p>
            <a:pPr algn="ctr">
              <a:lnSpc>
                <a:spcPct val="200000"/>
              </a:lnSpc>
            </a:pPr>
            <a:r>
              <a:rPr lang="ru-RU" dirty="0" smtClean="0">
                <a:solidFill>
                  <a:srgbClr val="17375E"/>
                </a:solidFill>
                <a:latin typeface="Comic Sans MS" pitchFamily="66" charset="0"/>
                <a:cs typeface="Times New Roman" pitchFamily="18" charset="0"/>
              </a:rPr>
              <a:t>Портал для детей </a:t>
            </a:r>
            <a:r>
              <a:rPr lang="en-US" dirty="0">
                <a:solidFill>
                  <a:srgbClr val="17375E"/>
                </a:solidFill>
                <a:latin typeface="Comic Sans MS" panose="030F0702030302020204" pitchFamily="66" charset="0"/>
                <a:hlinkClick r:id="rId2"/>
              </a:rPr>
              <a:t>http://</a:t>
            </a:r>
            <a:r>
              <a:rPr lang="ru-RU" dirty="0" smtClean="0">
                <a:solidFill>
                  <a:srgbClr val="17375E"/>
                </a:solidFill>
                <a:latin typeface="Comic Sans MS" panose="030F0702030302020204" pitchFamily="66" charset="0"/>
                <a:hlinkClick r:id="rId2"/>
              </a:rPr>
              <a:t>персональныеданные.дети</a:t>
            </a:r>
            <a:endParaRPr lang="ru-RU" dirty="0" smtClean="0">
              <a:solidFill>
                <a:srgbClr val="17375E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rgbClr val="17375E"/>
                </a:solidFill>
                <a:latin typeface="Comic Sans MS" panose="030F0702030302020204" pitchFamily="66" charset="0"/>
              </a:rPr>
              <a:t>Портал «Персональные данные» - </a:t>
            </a:r>
            <a:r>
              <a:rPr lang="ru-RU" dirty="0">
                <a:solidFill>
                  <a:srgbClr val="17375E"/>
                </a:solidFill>
                <a:latin typeface="Comic Sans MS" panose="030F0702030302020204" pitchFamily="66" charset="0"/>
                <a:hlinkClick r:id="rId3"/>
              </a:rPr>
              <a:t>http://</a:t>
            </a:r>
            <a:r>
              <a:rPr lang="ru-RU" dirty="0" smtClean="0">
                <a:solidFill>
                  <a:srgbClr val="17375E"/>
                </a:solidFill>
                <a:latin typeface="Comic Sans MS" panose="030F0702030302020204" pitchFamily="66" charset="0"/>
                <a:hlinkClick r:id="rId3"/>
              </a:rPr>
              <a:t>pd.rkn.gov.ru</a:t>
            </a:r>
            <a:endParaRPr lang="ru-RU" dirty="0" smtClean="0">
              <a:solidFill>
                <a:srgbClr val="17375E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17375E"/>
                </a:solidFill>
                <a:latin typeface="Comic Sans MS" panose="030F0702030302020204" pitchFamily="66" charset="0"/>
              </a:rPr>
              <a:t>Реестр </a:t>
            </a:r>
            <a:r>
              <a:rPr lang="ru-RU" dirty="0">
                <a:solidFill>
                  <a:srgbClr val="17375E"/>
                </a:solidFill>
                <a:latin typeface="Comic Sans MS" panose="030F0702030302020204" pitchFamily="66" charset="0"/>
              </a:rPr>
              <a:t>запрещенной </a:t>
            </a:r>
            <a:r>
              <a:rPr lang="ru-RU" dirty="0" smtClean="0">
                <a:solidFill>
                  <a:srgbClr val="17375E"/>
                </a:solidFill>
                <a:latin typeface="Comic Sans MS" panose="030F0702030302020204" pitchFamily="66" charset="0"/>
              </a:rPr>
              <a:t>информации </a:t>
            </a:r>
            <a:r>
              <a:rPr lang="ru-RU" dirty="0">
                <a:solidFill>
                  <a:srgbClr val="17375E"/>
                </a:solidFill>
                <a:latin typeface="Comic Sans MS" panose="030F0702030302020204" pitchFamily="66" charset="0"/>
              </a:rPr>
              <a:t>- </a:t>
            </a:r>
            <a:r>
              <a:rPr lang="ru-RU" dirty="0">
                <a:solidFill>
                  <a:srgbClr val="17375E"/>
                </a:solidFill>
                <a:latin typeface="Comic Sans MS" panose="030F0702030302020204" pitchFamily="66" charset="0"/>
                <a:hlinkClick r:id="rId4"/>
              </a:rPr>
              <a:t>https://</a:t>
            </a:r>
            <a:r>
              <a:rPr lang="ru-RU" dirty="0" smtClean="0">
                <a:solidFill>
                  <a:srgbClr val="17375E"/>
                </a:solidFill>
                <a:latin typeface="Comic Sans MS" panose="030F0702030302020204" pitchFamily="66" charset="0"/>
                <a:hlinkClick r:id="rId4"/>
              </a:rPr>
              <a:t>eais.rkn.gov.ru</a:t>
            </a:r>
            <a:endParaRPr lang="ru-RU" dirty="0" smtClean="0">
              <a:solidFill>
                <a:srgbClr val="17375E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17375E"/>
                </a:solidFill>
                <a:latin typeface="Comic Sans MS" panose="030F0702030302020204" pitchFamily="66" charset="0"/>
              </a:rPr>
              <a:t>Сайт Роскомнадзора - </a:t>
            </a:r>
            <a:r>
              <a:rPr lang="en-US" dirty="0">
                <a:solidFill>
                  <a:srgbClr val="17375E"/>
                </a:solidFill>
                <a:latin typeface="Comic Sans MS" panose="030F0702030302020204" pitchFamily="66" charset="0"/>
                <a:hlinkClick r:id="rId5"/>
              </a:rPr>
              <a:t>https://rkn.gov.ru</a:t>
            </a:r>
            <a:endParaRPr lang="ru-RU" dirty="0" smtClean="0">
              <a:solidFill>
                <a:srgbClr val="17375E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endParaRPr lang="ru-RU" dirty="0" smtClean="0">
              <a:solidFill>
                <a:srgbClr val="17375E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endParaRPr lang="ru-RU" dirty="0" smtClean="0">
              <a:solidFill>
                <a:srgbClr val="17375E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endParaRPr lang="ru-RU" dirty="0" smtClean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17375E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797" y="3539997"/>
            <a:ext cx="704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Picture 4" descr="C:\Users\Ориента\Desktop\Доклад\beregi_svoi_personalnye_danny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46" y="2519126"/>
            <a:ext cx="2744482" cy="128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/>
          </p:cNvSpPr>
          <p:nvPr>
            <p:ph type="ctrTitle"/>
          </p:nvPr>
        </p:nvSpPr>
        <p:spPr>
          <a:xfrm>
            <a:off x="2838203" y="2514554"/>
            <a:ext cx="6231370" cy="1717214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ru-RU" altLang="ru-RU" sz="1600" dirty="0" smtClean="0">
                <a:solidFill>
                  <a:srgbClr val="17375E"/>
                </a:solidFill>
                <a:latin typeface="Comic Sans MS" panose="030F0702030302020204" pitchFamily="66" charset="0"/>
                <a:cs typeface="Times New Roman" pitchFamily="18" charset="0"/>
              </a:rPr>
              <a:t>В современном мире скорость распространения информации является молниеносной, и однажды размещенные данные в публичном доступе могут «разойтись» в сети огромным количеством копий на различных сайтах. </a:t>
            </a:r>
            <a:br>
              <a:rPr lang="ru-RU" altLang="ru-RU" sz="1600" dirty="0" smtClean="0">
                <a:solidFill>
                  <a:srgbClr val="17375E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endParaRPr lang="ru-RU" altLang="ru-RU" sz="1600" b="1" dirty="0" smtClean="0">
              <a:solidFill>
                <a:srgbClr val="17375E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462863" y="3582467"/>
            <a:ext cx="8452883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700" dirty="0" smtClean="0">
                <a:solidFill>
                  <a:srgbClr val="17375E"/>
                </a:solidFill>
                <a:latin typeface="Comic Sans MS" panose="030F0702030302020204" pitchFamily="66" charset="0"/>
                <a:cs typeface="Times New Roman" pitchFamily="18" charset="0"/>
              </a:rPr>
              <a:t>Призываем Вас к </a:t>
            </a:r>
            <a:r>
              <a:rPr lang="ru-RU" altLang="ru-RU" sz="1700" dirty="0">
                <a:solidFill>
                  <a:srgbClr val="17375E"/>
                </a:solidFill>
                <a:latin typeface="Comic Sans MS" panose="030F0702030302020204" pitchFamily="66" charset="0"/>
                <a:cs typeface="Times New Roman" pitchFamily="18" charset="0"/>
              </a:rPr>
              <a:t>бережному отношению к своим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700" b="1" dirty="0">
                <a:solidFill>
                  <a:srgbClr val="17375E"/>
                </a:solidFill>
                <a:latin typeface="Comic Sans MS" panose="030F0702030302020204" pitchFamily="66" charset="0"/>
                <a:cs typeface="Times New Roman" pitchFamily="18" charset="0"/>
              </a:rPr>
              <a:t>персональным данным</a:t>
            </a:r>
            <a:r>
              <a:rPr lang="ru-RU" altLang="ru-RU" sz="1700" dirty="0">
                <a:solidFill>
                  <a:srgbClr val="17375E"/>
                </a:solidFill>
                <a:latin typeface="Comic Sans MS" panose="030F0702030302020204" pitchFamily="66" charset="0"/>
                <a:cs typeface="Times New Roman" pitchFamily="18" charset="0"/>
              </a:rPr>
              <a:t>, к сознательному размещению их в </a:t>
            </a:r>
            <a:r>
              <a:rPr lang="ru-RU" altLang="ru-RU" sz="1700" dirty="0" smtClean="0">
                <a:solidFill>
                  <a:srgbClr val="17375E"/>
                </a:solidFill>
                <a:latin typeface="Comic Sans MS" panose="030F0702030302020204" pitchFamily="66" charset="0"/>
                <a:cs typeface="Times New Roman" pitchFamily="18" charset="0"/>
              </a:rPr>
              <a:t>«Интернете».</a:t>
            </a:r>
            <a:endParaRPr lang="en-US" altLang="ru-RU" sz="1700" dirty="0">
              <a:solidFill>
                <a:srgbClr val="17375E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pic>
        <p:nvPicPr>
          <p:cNvPr id="7" name="Picture 7" descr="C:\Users\Ориента\Desktop\ркн\презентация\фото\home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75998" y="0"/>
            <a:ext cx="629799" cy="629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08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3271</TotalTime>
  <Words>1566</Words>
  <Application>Microsoft Office PowerPoint</Application>
  <PresentationFormat>Экран (16:9)</PresentationFormat>
  <Paragraphs>184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современном мире скорость распространения информации является молниеносной, и однажды размещенные данные в публичном доступе могут «разойтись» в сети огромным количеством копий на различных сайтах.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Бобылев Е.И.</dc:creator>
  <cp:lastModifiedBy>Евгений Бобылев</cp:lastModifiedBy>
  <cp:revision>379</cp:revision>
  <dcterms:created xsi:type="dcterms:W3CDTF">2015-01-29T07:54:40Z</dcterms:created>
  <dcterms:modified xsi:type="dcterms:W3CDTF">2019-05-20T10:16:43Z</dcterms:modified>
</cp:coreProperties>
</file>